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14" autoAdjust="0"/>
  </p:normalViewPr>
  <p:slideViewPr>
    <p:cSldViewPr>
      <p:cViewPr varScale="1">
        <p:scale>
          <a:sx n="70" d="100"/>
          <a:sy n="70" d="100"/>
        </p:scale>
        <p:origin x="7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2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0025944-5AC8-4858-B0CD-B05A7B3C2AC4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A63804-3283-46B9-9152-5A8156412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944-5AC8-4858-B0CD-B05A7B3C2AC4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3804-3283-46B9-9152-5A8156412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0025944-5AC8-4858-B0CD-B05A7B3C2AC4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1A63804-3283-46B9-9152-5A8156412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944-5AC8-4858-B0CD-B05A7B3C2AC4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A63804-3283-46B9-9152-5A81564120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944-5AC8-4858-B0CD-B05A7B3C2AC4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1A63804-3283-46B9-9152-5A81564120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0025944-5AC8-4858-B0CD-B05A7B3C2AC4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1A63804-3283-46B9-9152-5A81564120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0025944-5AC8-4858-B0CD-B05A7B3C2AC4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1A63804-3283-46B9-9152-5A81564120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944-5AC8-4858-B0CD-B05A7B3C2AC4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A63804-3283-46B9-9152-5A8156412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944-5AC8-4858-B0CD-B05A7B3C2AC4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A63804-3283-46B9-9152-5A8156412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944-5AC8-4858-B0CD-B05A7B3C2AC4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A63804-3283-46B9-9152-5A81564120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0025944-5AC8-4858-B0CD-B05A7B3C2AC4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1A63804-3283-46B9-9152-5A81564120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025944-5AC8-4858-B0CD-B05A7B3C2AC4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1A63804-3283-46B9-9152-5A8156412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2mm.ru/" TargetMode="External"/><Relationship Id="rId2" Type="http://schemas.openxmlformats.org/officeDocument/2006/relationships/hyperlink" Target="http://www.maam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sportal.ru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3;&#1072;&#1085;&#1080;&#1088;&#1086;&#1074;&#1072;&#1085;&#1080;&#1077;%20&#1084;&#1077;&#1088;&#1086;&#1087;&#1088;&#1080;&#1103;&#1090;&#1080;&#1081;%20&#1087;&#1086;%20&#1086;&#1089;&#1091;&#1097;&#1077;&#1089;&#1090;&#1074;&#1083;&#1077;&#1085;&#1080;&#1102;%20&#1087;&#1086;&#1079;&#1085;&#1072;&#1074;&#1072;&#1090;&#1077;&#1083;&#1100;&#1085;&#1086;-&#1080;&#1089;&#1089;&#1083;&#1077;&#1076;&#1086;&#1074;&#1072;&#1090;&#1077;&#1083;&#1100;&#1089;&#1082;&#1086;&#1075;&#1086;%20&#1087;&#1088;&#1086;&#1077;&#1082;&#1090;&#1072;%20&#171;&#1059;&#1076;&#1080;&#1074;&#1080;&#1090;&#1077;&#1083;&#1100;&#1085;&#1099;&#1081;%20&#1083;&#1080;&#1084;&#1086;&#1085;&#187;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51;&#1080;&#1090;&#1077;&#1088;&#1072;&#1090;&#1091;&#1088;&#1072;%20&#1076;&#1083;&#1103;%20&#1095;&#1090;&#1077;&#1085;&#1080;&#1103;%20&#1076;&#1077;&#1090;&#1103;&#1084;.docx" TargetMode="External"/><Relationship Id="rId7" Type="http://schemas.openxmlformats.org/officeDocument/2006/relationships/hyperlink" Target="&#1044;&#1080;&#1076;&#1072;&#1082;&#1090;&#1080;&#1095;&#1077;&#1089;&#1082;&#1080;&#1077;%20&#1080;&#1075;&#1088;&#1099;%20&#1087;&#1086;%20&#1090;&#1077;&#1084;&#1077;%20&#1087;&#1088;&#1086;&#1077;&#1082;&#1090;&#1072;.docx" TargetMode="External"/><Relationship Id="rId2" Type="http://schemas.openxmlformats.org/officeDocument/2006/relationships/hyperlink" Target="&#1050;&#1086;&#1085;&#1089;&#1087;&#1077;&#1082;&#1090;%20&#1053;&#1054;&#1044;%20&#1087;&#1086;%20&#1087;&#1086;&#1079;&#1085;&#1072;&#1074;&#1072;&#1090;&#1077;&#1083;&#1100;&#1085;&#1086;-&#1080;&#1089;&#1089;&#1083;&#1077;&#1076;&#1086;&#1074;&#1072;&#1090;&#1077;&#1083;&#1100;&#1089;&#1082;&#1086;&#1081;%20&#1076;&#1077;&#1103;&#1090;&#1077;&#1083;&#1100;&#1085;&#1086;&#1089;&#1090;&#1080;%20&#1059;&#1076;&#1080;&#1074;&#1080;&#1090;&#1077;&#1083;&#1100;&#1085;&#1099;&#1081;%20&#1083;&#1080;&#1084;&#1086;&#1085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82;&#1072;&#1088;&#1090;&#1086;&#1090;&#1077;&#1082;&#1072;%20&#1087;&#1072;&#1083;&#1100;&#1095;&#1080;&#1082;&#1086;&#1074;&#1086;&#1081;%20&#1080;%20&#1076;&#1099;&#1093;&#1072;&#1090;&#1077;&#1083;&#1100;&#1085;&#1086;&#1081;%20&#1075;&#1080;&#1084;&#1085;&#1072;&#1089;&#1090;&#1080;&#1082;&#1080;,%20&#1092;&#1080;&#1079;&#1082;&#1091;&#1083;&#1100;&#1090;&#1084;&#1080;&#1085;&#1091;&#1090;&#1086;&#1082;.docx" TargetMode="External"/><Relationship Id="rId5" Type="http://schemas.openxmlformats.org/officeDocument/2006/relationships/hyperlink" Target="&#1055;&#1086;&#1079;&#1085;&#1072;&#1074;&#1072;&#1090;&#1077;&#1083;&#1100;&#1085;&#1099;&#1077;%20&#1073;&#1077;&#1089;&#1077;&#1076;&#1099;%20&#1089;%20&#1076;&#1077;&#1090;&#1100;&#1084;&#1080;.docx" TargetMode="External"/><Relationship Id="rId4" Type="http://schemas.openxmlformats.org/officeDocument/2006/relationships/hyperlink" Target="&#1082;&#1072;&#1088;&#1090;&#1086;&#1090;&#1077;&#1082;&#1072;%20&#1079;&#1072;&#1075;&#1072;&#1076;&#1086;&#1082;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&#1050;&#1086;&#1085;&#1089;&#1087;&#1077;&#1082;&#1090;%20&#1053;&#1054;&#1044;%20&#1087;&#1086;%20&#1087;&#1086;&#1079;&#1085;&#1072;&#1074;&#1072;&#1090;&#1077;&#1083;&#1100;&#1085;&#1086;-&#1080;&#1089;&#1089;&#1083;&#1077;&#1076;&#1086;&#1074;&#1072;&#1090;&#1077;&#1083;&#1100;&#1089;&#1082;&#1086;&#1081;%20&#1076;&#1077;&#1103;&#1090;&#1077;&#1083;&#1100;&#1085;&#1086;&#1089;&#1090;&#1080;%20&#1059;&#1076;&#1080;&#1074;&#1080;&#1090;&#1077;&#1083;&#1100;&#1085;&#1099;&#1081;%20&#1083;&#1080;&#1084;&#1086;&#1085;.docx" TargetMode="External"/><Relationship Id="rId3" Type="http://schemas.openxmlformats.org/officeDocument/2006/relationships/hyperlink" Target="&#1082;&#1072;&#1088;&#1090;&#1086;&#1090;&#1077;&#1082;&#1072;%20&#1079;&#1072;&#1075;&#1072;&#1076;&#1086;&#1082;.docx" TargetMode="External"/><Relationship Id="rId7" Type="http://schemas.openxmlformats.org/officeDocument/2006/relationships/hyperlink" Target="&#1055;&#1086;&#1079;&#1085;&#1072;&#1074;&#1072;&#1090;&#1077;&#1083;&#1100;&#1085;&#1099;&#1077;%20&#1073;&#1077;&#1089;&#1077;&#1076;&#1099;%20&#1089;%20&#1076;&#1077;&#1090;&#1100;&#1084;&#1080;.docx" TargetMode="External"/><Relationship Id="rId2" Type="http://schemas.openxmlformats.org/officeDocument/2006/relationships/hyperlink" Target="&#1082;&#1072;&#1088;&#1090;&#1086;&#1090;&#1077;&#1082;&#1072;%20&#1087;&#1072;&#1083;&#1100;&#1095;&#1080;&#1082;&#1086;&#1074;&#1086;&#1081;%20&#1080;%20&#1076;&#1099;&#1093;&#1072;&#1090;&#1077;&#1083;&#1100;&#1085;&#1086;&#1081;%20&#1075;&#1080;&#1084;&#1085;&#1072;&#1089;&#1090;&#1080;&#1082;&#1080;,%20&#1092;&#1080;&#1079;&#1082;&#1091;&#1083;&#1100;&#1090;&#1084;&#1080;&#1085;&#1091;&#1090;&#1086;&#1082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51;&#1080;&#1090;&#1077;&#1088;&#1072;&#1090;&#1091;&#1088;&#1072;%20&#1076;&#1083;&#1103;%20&#1095;&#1090;&#1077;&#1085;&#1080;&#1103;%20&#1076;&#1077;&#1090;&#1103;&#1084;.docx" TargetMode="External"/><Relationship Id="rId5" Type="http://schemas.openxmlformats.org/officeDocument/2006/relationships/hyperlink" Target="&#1044;&#1080;&#1076;&#1072;&#1082;&#1090;&#1080;&#1095;&#1077;&#1089;&#1082;&#1080;&#1077;%20&#1080;&#1075;&#1088;&#1099;%20&#1087;&#1086;%20&#1090;&#1077;&#1084;&#1077;%20&#1087;&#1088;&#1086;&#1077;&#1082;&#1090;&#1072;.docx" TargetMode="External"/><Relationship Id="rId4" Type="http://schemas.openxmlformats.org/officeDocument/2006/relationships/hyperlink" Target="&#1056;&#1055;&#1055;&#1057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8155632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Познавательно-исследовательский Проект </a:t>
            </a:r>
            <a:br>
              <a:rPr lang="ru-RU" dirty="0" smtClean="0"/>
            </a:br>
            <a:r>
              <a:rPr lang="ru-RU" dirty="0" smtClean="0"/>
              <a:t>по теме: «Удивительный лимон»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55776" y="3933056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/>
              <a:t>МДОУ «Детский сад №28 </a:t>
            </a:r>
            <a:r>
              <a:rPr lang="ru-RU" sz="2400" dirty="0" err="1" smtClean="0"/>
              <a:t>р.п</a:t>
            </a:r>
            <a:r>
              <a:rPr lang="ru-RU" sz="2400" dirty="0" smtClean="0"/>
              <a:t>. Ишня</a:t>
            </a:r>
          </a:p>
          <a:p>
            <a:pPr algn="r"/>
            <a:r>
              <a:rPr lang="ru-RU" sz="2400" dirty="0" smtClean="0"/>
              <a:t>Воспитатель старшей группы Зеленина Е.В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Информационные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sz="2500" dirty="0" err="1" smtClean="0">
                <a:latin typeface="Calibri" pitchFamily="34" charset="0"/>
              </a:rPr>
              <a:t>О.А.Шемаханова</a:t>
            </a:r>
            <a:r>
              <a:rPr lang="ru-RU" sz="2500" dirty="0" smtClean="0">
                <a:latin typeface="Calibri" pitchFamily="34" charset="0"/>
              </a:rPr>
              <a:t>. Организация экспериментальной деятельности при ознакомлении дошкольников с окружающим миром.</a:t>
            </a:r>
          </a:p>
          <a:p>
            <a:r>
              <a:rPr lang="ru-RU" sz="2500" dirty="0" smtClean="0">
                <a:latin typeface="Calibri" pitchFamily="34" charset="0"/>
              </a:rPr>
              <a:t>А.В. </a:t>
            </a:r>
            <a:r>
              <a:rPr lang="ru-RU" sz="2500" dirty="0" err="1" smtClean="0">
                <a:latin typeface="Calibri" pitchFamily="34" charset="0"/>
              </a:rPr>
              <a:t>Хаярова</a:t>
            </a:r>
            <a:r>
              <a:rPr lang="ru-RU" sz="2500" dirty="0" smtClean="0">
                <a:latin typeface="Calibri" pitchFamily="34" charset="0"/>
              </a:rPr>
              <a:t>. Экспериментальная деятельность дошкольников как средство познания окружающего мира.</a:t>
            </a:r>
          </a:p>
          <a:p>
            <a:r>
              <a:rPr lang="ru-RU" sz="2500" dirty="0" smtClean="0">
                <a:latin typeface="Calibri" pitchFamily="34" charset="0"/>
              </a:rPr>
              <a:t>Организация работы центра науки для детей дошкольного возраста. / Под ред. Л.В. Свирской.</a:t>
            </a:r>
            <a:endParaRPr lang="ru-RU" sz="2500" dirty="0" smtClean="0">
              <a:latin typeface="Calibri" pitchFamily="34" charset="0"/>
              <a:hlinkClick r:id="rId2"/>
            </a:endParaRPr>
          </a:p>
          <a:p>
            <a:r>
              <a:rPr lang="en-US" sz="2500" dirty="0" smtClean="0">
                <a:latin typeface="Calibri" pitchFamily="34" charset="0"/>
                <a:hlinkClick r:id="rId2"/>
              </a:rPr>
              <a:t>www.maam.ru</a:t>
            </a:r>
            <a:r>
              <a:rPr lang="en-US" sz="2500" dirty="0" smtClean="0">
                <a:latin typeface="Calibri" pitchFamily="34" charset="0"/>
              </a:rPr>
              <a:t> – </a:t>
            </a:r>
            <a:r>
              <a:rPr lang="ru-RU" sz="2500" dirty="0" smtClean="0">
                <a:latin typeface="Calibri" pitchFamily="34" charset="0"/>
              </a:rPr>
              <a:t>Международный образовательный портал</a:t>
            </a:r>
          </a:p>
          <a:p>
            <a:r>
              <a:rPr lang="ru-RU" sz="2500" u="sng" dirty="0" smtClean="0">
                <a:solidFill>
                  <a:srgbClr val="FFC000"/>
                </a:solidFill>
                <a:latin typeface="Calibri" pitchFamily="34" charset="0"/>
                <a:ea typeface="Calibri"/>
                <a:cs typeface="Times New Roman"/>
                <a:hlinkClick r:id="rId3"/>
              </a:rPr>
              <a:t>www.2mm.ru</a:t>
            </a:r>
            <a:r>
              <a:rPr lang="ru-RU" sz="2800" dirty="0" smtClean="0">
                <a:latin typeface="Calibri" pitchFamily="34" charset="0"/>
                <a:ea typeface="Calibri"/>
                <a:cs typeface="Times New Roman"/>
              </a:rPr>
              <a:t>  </a:t>
            </a:r>
            <a:r>
              <a:rPr lang="ru-RU" sz="2500" dirty="0" smtClean="0">
                <a:latin typeface="Calibri" pitchFamily="34" charset="0"/>
                <a:ea typeface="Calibri"/>
                <a:cs typeface="Times New Roman"/>
              </a:rPr>
              <a:t>- журнал «Мама и малыш»</a:t>
            </a:r>
            <a:endParaRPr lang="en-US" sz="2500" dirty="0" smtClean="0">
              <a:latin typeface="Calibri" pitchFamily="34" charset="0"/>
              <a:ea typeface="Calibri"/>
              <a:cs typeface="Times New Roman"/>
            </a:endParaRPr>
          </a:p>
          <a:p>
            <a:r>
              <a:rPr lang="en-US" sz="2500" dirty="0" smtClean="0">
                <a:latin typeface="Calibri" pitchFamily="34" charset="0"/>
                <a:cs typeface="Times New Roman"/>
                <a:hlinkClick r:id="rId4"/>
              </a:rPr>
              <a:t>www.nsportal.ru</a:t>
            </a:r>
            <a:r>
              <a:rPr lang="en-US" sz="2500" dirty="0" smtClean="0">
                <a:latin typeface="Calibri" pitchFamily="34" charset="0"/>
                <a:cs typeface="Times New Roman"/>
              </a:rPr>
              <a:t> - </a:t>
            </a:r>
            <a:r>
              <a:rPr lang="ru-RU" sz="2500" dirty="0" smtClean="0">
                <a:latin typeface="Calibri" pitchFamily="34" charset="0"/>
              </a:rPr>
              <a:t>образовательный портал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Картинки по запросу лимон картинка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772816"/>
            <a:ext cx="6048672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Вид, сроки реализации и целевая аудитория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300" dirty="0" smtClean="0"/>
              <a:t>Вид проекта – познавательно-исследовательский.</a:t>
            </a:r>
          </a:p>
          <a:p>
            <a:r>
              <a:rPr lang="ru-RU" sz="2300" dirty="0" smtClean="0"/>
              <a:t>Срок реализации проекта – 1 неделя </a:t>
            </a:r>
          </a:p>
          <a:p>
            <a:pPr marL="0" indent="0">
              <a:buNone/>
            </a:pPr>
            <a:r>
              <a:rPr lang="ru-RU" sz="2300" dirty="0" smtClean="0"/>
              <a:t>(краткосрочный).</a:t>
            </a:r>
          </a:p>
          <a:p>
            <a:r>
              <a:rPr lang="ru-RU" sz="2300" dirty="0" smtClean="0"/>
              <a:t>Целевая аудитория - дети 5-6 лет  (старшая группа).</a:t>
            </a:r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dirty="0" smtClean="0"/>
              <a:t>Реализуемые принципы дошкольного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300" dirty="0" smtClean="0">
                <a:latin typeface="Calibri" pitchFamily="34" charset="0"/>
                <a:cs typeface="Times New Roman" pitchFamily="18" charset="0"/>
              </a:rPr>
              <a:t>Содействие и сотрудничество детей и взрослых, признание ребенка полноценным участником (субъектом) образовательных отношений.</a:t>
            </a:r>
          </a:p>
          <a:p>
            <a:r>
              <a:rPr lang="ru-RU" sz="2300" dirty="0" smtClean="0">
                <a:latin typeface="Calibri" pitchFamily="34" charset="0"/>
                <a:cs typeface="Times New Roman" pitchFamily="18" charset="0"/>
              </a:rPr>
              <a:t>Поддержка инициативы детей в различных видах деятельности.</a:t>
            </a:r>
          </a:p>
          <a:p>
            <a:r>
              <a:rPr lang="ru-RU" sz="2300" dirty="0" smtClean="0">
                <a:latin typeface="Calibri" pitchFamily="34" charset="0"/>
                <a:cs typeface="Times New Roman" pitchFamily="18" charset="0"/>
              </a:rPr>
              <a:t>Формирование познавательных интересов и познавательных действий ребенка в различных видах деятельности.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Цели и задачи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Цель: углубить знания детей о свойствах лимона, его пользе в жизни человека.</a:t>
            </a:r>
          </a:p>
          <a:p>
            <a:r>
              <a:rPr lang="ru-RU" sz="2000" dirty="0" smtClean="0"/>
              <a:t>Задачи: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Расширить представления о лимоне, его свойствах, месте произрастания, способе размножения, строении, содержании витаминов.                              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Совершенствовать монологическую речь детей, актуализировать и уточнять словарный запас, пополняя его  новыми словами  (лимонная кислота, цедра, эфирные масла и др.).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Упражнять детей в подборе методов и приёмов опытнической деятельности с лимоном, формировать умение задавать вопросы, формировать гипотезу, делать выводы.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Пополнить картотеки: физкультминуток, пальчиковых гимнастик, загадок, дидактических игр.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Планируемый результат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300" dirty="0" smtClean="0"/>
              <a:t>Дети углубили и расширили знания о лимоне (называют места произрастания, характерные черты растения, особенности плода; рассказывают о пользе лимона, знают о его роли в жизни человека).</a:t>
            </a:r>
          </a:p>
          <a:p>
            <a:r>
              <a:rPr lang="ru-RU" sz="2300" dirty="0" smtClean="0"/>
              <a:t>Пополнены картотеки: физкультминуток, пальчиковых гимнастик, загадок, дидактических игр по теме проекта.</a:t>
            </a:r>
          </a:p>
          <a:p>
            <a:r>
              <a:rPr lang="ru-RU" sz="2300" dirty="0" smtClean="0"/>
              <a:t>Посажены лимонные деревья в уголке природы.</a:t>
            </a:r>
          </a:p>
          <a:p>
            <a:r>
              <a:rPr lang="ru-RU" sz="2300" dirty="0" smtClean="0"/>
              <a:t>Детьми совместно со взрослыми создана книга исследований «Удивительный лимон».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Подготовительный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altLang="ru-RU" sz="2300" dirty="0" smtClean="0"/>
              <a:t>Проблема - дети задали вопрос: «Почему чай с лимоном светлее, чем без лимона?»</a:t>
            </a:r>
          </a:p>
          <a:p>
            <a:r>
              <a:rPr lang="ru-RU" sz="2300" dirty="0" smtClean="0">
                <a:cs typeface="Times New Roman" pitchFamily="18" charset="0"/>
              </a:rPr>
              <a:t>Составление </a:t>
            </a:r>
            <a:r>
              <a:rPr lang="ru-RU" sz="2300" dirty="0" smtClean="0">
                <a:cs typeface="Times New Roman" pitchFamily="18" charset="0"/>
                <a:hlinkClick r:id="rId2" action="ppaction://hlinkfile"/>
              </a:rPr>
              <a:t>плана мероприятий </a:t>
            </a:r>
            <a:r>
              <a:rPr lang="ru-RU" sz="2300" dirty="0" smtClean="0">
                <a:cs typeface="Times New Roman" pitchFamily="18" charset="0"/>
              </a:rPr>
              <a:t>по осуществлению проекта.</a:t>
            </a:r>
            <a:endParaRPr lang="ru-RU" altLang="ru-RU" sz="2300" dirty="0" smtClean="0"/>
          </a:p>
          <a:p>
            <a:r>
              <a:rPr lang="ru-RU" sz="2300" dirty="0" smtClean="0">
                <a:cs typeface="Times New Roman" pitchFamily="18" charset="0"/>
              </a:rPr>
              <a:t>Подбор методической, научно-популярной и художественной литературы, наглядных пособий и иллюстрационного материала.</a:t>
            </a:r>
          </a:p>
          <a:p>
            <a:r>
              <a:rPr lang="ru-RU" sz="2300" dirty="0" smtClean="0"/>
              <a:t>Разработка конспектов НОД.</a:t>
            </a:r>
            <a:endParaRPr lang="ru-RU" sz="2300" dirty="0" smtClean="0">
              <a:cs typeface="Times New Roman" pitchFamily="18" charset="0"/>
            </a:endParaRPr>
          </a:p>
          <a:p>
            <a:r>
              <a:rPr lang="ru-RU" sz="2300" dirty="0" smtClean="0">
                <a:cs typeface="Times New Roman" pitchFamily="18" charset="0"/>
              </a:rPr>
              <a:t>Подбор и изготовление материалов, игрушек, атрибутов, макетов; картотек </a:t>
            </a:r>
            <a:r>
              <a:rPr lang="ru-RU" sz="2300" dirty="0" smtClean="0"/>
              <a:t>физкультминуток, пальчиковых гимнастик, загадок, дидактических игр по теме проекта</a:t>
            </a:r>
            <a:r>
              <a:rPr lang="ru-RU" sz="2400" dirty="0" smtClean="0"/>
              <a:t>.</a:t>
            </a:r>
            <a:endParaRPr lang="ru-RU" sz="2500" dirty="0" smtClean="0"/>
          </a:p>
          <a:p>
            <a:endParaRPr lang="ru-RU" sz="23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Основной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Познавательно-исследовательская деятельность по теме: «Удивительный лимон» (</a:t>
            </a:r>
            <a:r>
              <a:rPr lang="ru-RU" dirty="0" smtClean="0">
                <a:hlinkClick r:id="rId2" action="ppaction://hlinkfile"/>
              </a:rPr>
              <a:t>конспект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Посадка косточек лимона.</a:t>
            </a:r>
          </a:p>
          <a:p>
            <a:r>
              <a:rPr lang="ru-RU" dirty="0" smtClean="0"/>
              <a:t>Творческо-продуктивная деятельность по теме (коллективная работа по </a:t>
            </a:r>
            <a:r>
              <a:rPr lang="ru-RU" dirty="0" err="1" smtClean="0"/>
              <a:t>изо-деятельности</a:t>
            </a:r>
            <a:r>
              <a:rPr lang="ru-RU" dirty="0" smtClean="0"/>
              <a:t>: создание обложки книги исследований «Удивительный лимон»; зарисовки детей на основе практического опыта по теме исследования; аппликация с элементами рисования: создание страниц книги исследований).</a:t>
            </a:r>
          </a:p>
          <a:p>
            <a:r>
              <a:rPr lang="ru-RU" dirty="0" smtClean="0"/>
              <a:t>Чтение </a:t>
            </a:r>
            <a:r>
              <a:rPr lang="ru-RU" dirty="0" smtClean="0">
                <a:hlinkClick r:id="rId3" action="ppaction://hlinkfile"/>
              </a:rPr>
              <a:t>художественной литературы</a:t>
            </a:r>
            <a:r>
              <a:rPr lang="ru-RU" dirty="0" smtClean="0"/>
              <a:t>, отгадывание </a:t>
            </a:r>
            <a:r>
              <a:rPr lang="ru-RU" dirty="0" smtClean="0">
                <a:hlinkClick r:id="rId4" action="ppaction://hlinkfile"/>
              </a:rPr>
              <a:t>загадок</a:t>
            </a:r>
            <a:r>
              <a:rPr lang="ru-RU" dirty="0" smtClean="0"/>
              <a:t>, </a:t>
            </a:r>
            <a:r>
              <a:rPr lang="ru-RU" dirty="0" smtClean="0">
                <a:hlinkClick r:id="rId5" action="ppaction://hlinkfile"/>
              </a:rPr>
              <a:t>познавательные беседы </a:t>
            </a:r>
            <a:r>
              <a:rPr lang="ru-RU" dirty="0" smtClean="0"/>
              <a:t>(в течение временных рамок проекта).</a:t>
            </a:r>
          </a:p>
          <a:p>
            <a:r>
              <a:rPr lang="ru-RU" dirty="0" smtClean="0"/>
              <a:t>Разучивание и закрепление комплекса </a:t>
            </a:r>
            <a:r>
              <a:rPr lang="ru-RU" dirty="0" smtClean="0">
                <a:hlinkClick r:id="rId6" action="ppaction://hlinkfile"/>
              </a:rPr>
              <a:t>физкультминуток, пальчиковой и дыхательной гимнастики </a:t>
            </a:r>
            <a:r>
              <a:rPr lang="ru-RU" dirty="0" smtClean="0"/>
              <a:t>(в течение временных рамок проекта).</a:t>
            </a:r>
          </a:p>
          <a:p>
            <a:r>
              <a:rPr lang="ru-RU" dirty="0" smtClean="0"/>
              <a:t>Проведение </a:t>
            </a:r>
            <a:r>
              <a:rPr lang="ru-RU" dirty="0" smtClean="0">
                <a:hlinkClick r:id="rId7" action="ppaction://hlinkfile"/>
              </a:rPr>
              <a:t>дидактических игр </a:t>
            </a:r>
            <a:r>
              <a:rPr lang="ru-RU" dirty="0" smtClean="0"/>
              <a:t>по теме (в течение временных рамок проекта).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Завершающий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300" dirty="0" smtClean="0"/>
              <a:t>Пополнение картотеки физкультминуток, пальчиковых гимнастик, загадок, дидактических игр по теме проекта</a:t>
            </a:r>
          </a:p>
          <a:p>
            <a:r>
              <a:rPr lang="ru-RU" sz="2300" dirty="0" smtClean="0"/>
              <a:t>Обогащение уголка природы новыми растениями – ростками лимонных деревьев</a:t>
            </a:r>
          </a:p>
          <a:p>
            <a:r>
              <a:rPr lang="ru-RU" sz="2300" dirty="0" smtClean="0"/>
              <a:t>Презентация детьми книги исследований «Удивительный лимон», созданной детьми совместно со взрослыми (книга формата А3, на страницы которой вклеены детскими зарисовки о ходе опытов, способе размножения лимона, внешнем виде растения, строении плода)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548680"/>
            <a:ext cx="8153400" cy="6705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Оснащение предметно-пространственной развивающей среды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300" dirty="0" smtClean="0">
                <a:cs typeface="Times New Roman" pitchFamily="18" charset="0"/>
                <a:hlinkClick r:id="rId2" action="ppaction://hlinkfile"/>
              </a:rPr>
              <a:t>Картотека </a:t>
            </a:r>
            <a:r>
              <a:rPr lang="ru-RU" sz="2300" dirty="0" smtClean="0">
                <a:hlinkClick r:id="rId2" action="ppaction://hlinkfile"/>
              </a:rPr>
              <a:t>физкультминуток, пальчиковых гимнастик</a:t>
            </a:r>
            <a:r>
              <a:rPr lang="ru-RU" sz="2300" dirty="0" smtClean="0"/>
              <a:t>, </a:t>
            </a:r>
            <a:r>
              <a:rPr lang="ru-RU" sz="2300" dirty="0" smtClean="0">
                <a:hlinkClick r:id="rId3" action="ppaction://hlinkfile"/>
              </a:rPr>
              <a:t>загадок</a:t>
            </a:r>
            <a:endParaRPr lang="ru-RU" sz="2300" dirty="0" smtClean="0"/>
          </a:p>
          <a:p>
            <a:r>
              <a:rPr lang="ru-RU" sz="2300" dirty="0" smtClean="0"/>
              <a:t>Подборка </a:t>
            </a:r>
            <a:r>
              <a:rPr lang="ru-RU" sz="2300" dirty="0" smtClean="0">
                <a:hlinkClick r:id="rId4" action="ppaction://hlinkfile"/>
              </a:rPr>
              <a:t>пособий</a:t>
            </a:r>
            <a:r>
              <a:rPr lang="ru-RU" sz="2300" dirty="0" smtClean="0"/>
              <a:t>, </a:t>
            </a:r>
            <a:r>
              <a:rPr lang="ru-RU" sz="2300" dirty="0" smtClean="0">
                <a:hlinkClick r:id="rId5" action="ppaction://hlinkfile"/>
              </a:rPr>
              <a:t>дидактических игр </a:t>
            </a:r>
            <a:r>
              <a:rPr lang="ru-RU" sz="2300" dirty="0" smtClean="0"/>
              <a:t>и иллюстративного материала</a:t>
            </a:r>
          </a:p>
          <a:p>
            <a:r>
              <a:rPr lang="ru-RU" sz="2300" dirty="0" smtClean="0"/>
              <a:t>Подборка </a:t>
            </a:r>
            <a:r>
              <a:rPr lang="ru-RU" sz="2300" dirty="0" smtClean="0">
                <a:hlinkClick r:id="rId6" action="ppaction://hlinkfile"/>
              </a:rPr>
              <a:t>художественной литературы</a:t>
            </a:r>
            <a:r>
              <a:rPr lang="ru-RU" sz="2300" dirty="0" smtClean="0"/>
              <a:t>, </a:t>
            </a:r>
            <a:r>
              <a:rPr lang="ru-RU" sz="2300" dirty="0" smtClean="0">
                <a:hlinkClick r:id="rId7" action="ppaction://hlinkfile"/>
              </a:rPr>
              <a:t>бесед</a:t>
            </a:r>
            <a:endParaRPr lang="ru-RU" sz="2300" dirty="0" smtClean="0"/>
          </a:p>
          <a:p>
            <a:r>
              <a:rPr lang="ru-RU" sz="2300" dirty="0" smtClean="0"/>
              <a:t>Разработанный </a:t>
            </a:r>
            <a:r>
              <a:rPr lang="ru-RU" sz="2300" dirty="0" smtClean="0">
                <a:hlinkClick r:id="rId8" action="ppaction://hlinkfile"/>
              </a:rPr>
              <a:t>конспект НОД</a:t>
            </a:r>
            <a:endParaRPr lang="ru-RU" sz="2300" dirty="0" smtClean="0"/>
          </a:p>
          <a:p>
            <a:r>
              <a:rPr lang="ru-RU" sz="2300" dirty="0" smtClean="0"/>
              <a:t>Книга исследований «Удивительный лимон»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509</TotalTime>
  <Words>542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Times New Roman</vt:lpstr>
      <vt:lpstr>Tw Cen MT</vt:lpstr>
      <vt:lpstr>Wingdings</vt:lpstr>
      <vt:lpstr>Wingdings 2</vt:lpstr>
      <vt:lpstr>Обычная</vt:lpstr>
      <vt:lpstr>Познавательно-исследовательский Проект  по теме: «Удивительный лимон»</vt:lpstr>
      <vt:lpstr>Вид, сроки реализации и целевая аудитория проекта</vt:lpstr>
      <vt:lpstr>Реализуемые принципы дошкольного образования</vt:lpstr>
      <vt:lpstr>Цели и задачи проекта</vt:lpstr>
      <vt:lpstr>Планируемый результат проекта</vt:lpstr>
      <vt:lpstr>Подготовительный этап</vt:lpstr>
      <vt:lpstr>Основной этап</vt:lpstr>
      <vt:lpstr>Завершающий этап</vt:lpstr>
      <vt:lpstr>Оснащение предметно-пространственной развивающей среды </vt:lpstr>
      <vt:lpstr>Информационные ресурсы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теме: «Цитрусовые фрукты»</dc:title>
  <dc:creator>User</dc:creator>
  <cp:lastModifiedBy>Cadik №28</cp:lastModifiedBy>
  <cp:revision>58</cp:revision>
  <dcterms:created xsi:type="dcterms:W3CDTF">2018-02-13T05:59:53Z</dcterms:created>
  <dcterms:modified xsi:type="dcterms:W3CDTF">2018-02-26T08:51:15Z</dcterms:modified>
</cp:coreProperties>
</file>