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72" r:id="rId4"/>
    <p:sldId id="259" r:id="rId5"/>
    <p:sldId id="260" r:id="rId6"/>
    <p:sldId id="261" r:id="rId7"/>
    <p:sldId id="263" r:id="rId8"/>
    <p:sldId id="269" r:id="rId9"/>
    <p:sldId id="257" r:id="rId10"/>
    <p:sldId id="264" r:id="rId11"/>
    <p:sldId id="276" r:id="rId12"/>
    <p:sldId id="277" r:id="rId13"/>
    <p:sldId id="268" r:id="rId14"/>
    <p:sldId id="262" r:id="rId15"/>
    <p:sldId id="275" r:id="rId16"/>
    <p:sldId id="270" r:id="rId17"/>
    <p:sldId id="274" r:id="rId18"/>
    <p:sldId id="271" r:id="rId19"/>
    <p:sldId id="266" r:id="rId20"/>
    <p:sldId id="267" r:id="rId21"/>
    <p:sldId id="26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42949-9E42-4EBE-B022-F5060FB273EC}" type="datetimeFigureOut">
              <a:rPr lang="ru-RU" smtClean="0"/>
              <a:t>16.02.2018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174A4-5FE6-4194-9472-D8ACF99566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802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174A4-5FE6-4194-9472-D8ACF995667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910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4339-F30B-43E0-B741-A57E9C281695}" type="datetimeFigureOut">
              <a:rPr lang="ru-RU" smtClean="0"/>
              <a:t>16.02.2018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5857-FC06-4BDD-8263-0C9C5AE6E50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8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4339-F30B-43E0-B741-A57E9C281695}" type="datetimeFigureOut">
              <a:rPr lang="ru-RU" smtClean="0"/>
              <a:t>16.02.2018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5857-FC06-4BDD-8263-0C9C5AE6E50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697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4339-F30B-43E0-B741-A57E9C281695}" type="datetimeFigureOut">
              <a:rPr lang="ru-RU" smtClean="0"/>
              <a:t>16.02.2018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5857-FC06-4BDD-8263-0C9C5AE6E50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385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4339-F30B-43E0-B741-A57E9C281695}" type="datetimeFigureOut">
              <a:rPr lang="ru-RU" smtClean="0"/>
              <a:t>16.02.2018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5857-FC06-4BDD-8263-0C9C5AE6E50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495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4339-F30B-43E0-B741-A57E9C281695}" type="datetimeFigureOut">
              <a:rPr lang="ru-RU" smtClean="0"/>
              <a:t>16.02.2018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5857-FC06-4BDD-8263-0C9C5AE6E50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127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4339-F30B-43E0-B741-A57E9C281695}" type="datetimeFigureOut">
              <a:rPr lang="ru-RU" smtClean="0"/>
              <a:t>16.02.2018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5857-FC06-4BDD-8263-0C9C5AE6E50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303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4339-F30B-43E0-B741-A57E9C281695}" type="datetimeFigureOut">
              <a:rPr lang="ru-RU" smtClean="0"/>
              <a:t>16.02.2018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5857-FC06-4BDD-8263-0C9C5AE6E50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71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4339-F30B-43E0-B741-A57E9C281695}" type="datetimeFigureOut">
              <a:rPr lang="ru-RU" smtClean="0"/>
              <a:t>16.02.2018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5857-FC06-4BDD-8263-0C9C5AE6E50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41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4339-F30B-43E0-B741-A57E9C281695}" type="datetimeFigureOut">
              <a:rPr lang="ru-RU" smtClean="0"/>
              <a:t>16.02.2018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5857-FC06-4BDD-8263-0C9C5AE6E50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252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4339-F30B-43E0-B741-A57E9C281695}" type="datetimeFigureOut">
              <a:rPr lang="ru-RU" smtClean="0"/>
              <a:t>16.02.2018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5857-FC06-4BDD-8263-0C9C5AE6E50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08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4339-F30B-43E0-B741-A57E9C281695}" type="datetimeFigureOut">
              <a:rPr lang="ru-RU" smtClean="0"/>
              <a:t>16.02.2018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5857-FC06-4BDD-8263-0C9C5AE6E50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6471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D4339-F30B-43E0-B741-A57E9C281695}" type="datetimeFigureOut">
              <a:rPr lang="ru-RU" smtClean="0"/>
              <a:t>16.02.2018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45857-FC06-4BDD-8263-0C9C5AE6E50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723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&#1054;&#1055;&#1067;&#1058;&#1067;%20&#1057;%20&#1043;&#1051;&#1048;&#1053;&#1054;&#1049;.docx" TargetMode="External"/><Relationship Id="rId2" Type="http://schemas.openxmlformats.org/officeDocument/2006/relationships/hyperlink" Target="&#1042;&#1074;&#1086;&#1076;&#1085;&#1072;&#1103;%20&#1073;&#1077;&#1089;&#1077;&#1076;&#1072;%20&#1042;&#1086;&#1083;&#1096;&#1077;&#1073;&#1085;&#1099;&#1081;%20&#1084;&#1072;&#1090;&#1077;&#1088;&#1080;&#1072;&#1083;_&#1075;&#1083;&#1080;&#1085;&#1072;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&#1089;&#1082;&#1072;&#1079;&#1082;&#1072;.docx" TargetMode="External"/><Relationship Id="rId4" Type="http://schemas.openxmlformats.org/officeDocument/2006/relationships/hyperlink" Target="&#1050;&#1086;&#1085;&#1089;&#1087;&#1077;&#1082;&#1090;%20&#1053;&#1054;&#1044;%20&#1074;%20&#1089;&#1090;&#1072;&#1088;&#1096;&#1077;&#1081;%20&#1075;&#1088;&#1091;&#1087;&#1087;&#1077;.doc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&#1076;&#1080;&#1076;&#1072;&#1082;&#1090;&#1080;&#1095;&#1077;&#1089;&#1082;&#1080;&#1077;%20&#1080;&#1075;&#1088;&#1099;.docx" TargetMode="External"/><Relationship Id="rId2" Type="http://schemas.openxmlformats.org/officeDocument/2006/relationships/hyperlink" Target="&#1053;&#1054;&#1044;%20&#1058;&#1072;&#1082;&#1072;&#1103;%20&#1087;&#1086;&#1083;&#1077;&#1079;&#1085;&#1072;&#1103;%20&#1075;&#1083;&#1080;&#1085;&#1072;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79;&#1072;&#1075;&#1072;&#1076;&#1082;&#1080;%20&#1086;%20&#1075;&#1083;&#1080;&#1085;&#1077;.docx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&#1089;&#1082;&#1072;&#1079;&#1082;&#1072;%20-%20&#1084;&#1091;&#1083;&#1100;&#1090;&#1092;&#1080;&#1083;&#1100;&#1084;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267794"/>
          </a:xfrm>
        </p:spPr>
        <p:txBody>
          <a:bodyPr>
            <a:normAutofit/>
          </a:bodyPr>
          <a:lstStyle/>
          <a:p>
            <a:r>
              <a:rPr lang="ru-RU" dirty="0" smtClean="0"/>
              <a:t>Познавательно- творческий проект: </a:t>
            </a:r>
            <a:br>
              <a:rPr lang="ru-RU" dirty="0" smtClean="0"/>
            </a:br>
            <a:r>
              <a:rPr lang="ru-RU" dirty="0" smtClean="0"/>
              <a:t>«Приключения </a:t>
            </a:r>
            <a:r>
              <a:rPr lang="ru-RU" dirty="0" smtClean="0"/>
              <a:t>глиняного комочка»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3789040"/>
            <a:ext cx="7448872" cy="249512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1600" b="1" dirty="0" smtClean="0">
                <a:solidFill>
                  <a:schemeClr val="tx1"/>
                </a:solidFill>
              </a:rPr>
              <a:t>                    Разработчики:</a:t>
            </a:r>
          </a:p>
          <a:p>
            <a:pPr algn="l"/>
            <a:r>
              <a:rPr lang="ru-RU" sz="1600" b="1" dirty="0" err="1" smtClean="0">
                <a:solidFill>
                  <a:schemeClr val="tx1"/>
                </a:solidFill>
              </a:rPr>
              <a:t>Блескина</a:t>
            </a:r>
            <a:r>
              <a:rPr lang="ru-RU" sz="1600" b="1" dirty="0" smtClean="0">
                <a:solidFill>
                  <a:schemeClr val="tx1"/>
                </a:solidFill>
              </a:rPr>
              <a:t> Светлана Александровна, 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</a:rPr>
              <a:t>воспитатель МДОУ д/с № 4 </a:t>
            </a:r>
            <a:r>
              <a:rPr lang="ru-RU" sz="1600" b="1" dirty="0" err="1" smtClean="0">
                <a:solidFill>
                  <a:schemeClr val="tx1"/>
                </a:solidFill>
              </a:rPr>
              <a:t>р.п</a:t>
            </a:r>
            <a:r>
              <a:rPr lang="ru-RU" sz="1600" b="1" dirty="0" smtClean="0">
                <a:solidFill>
                  <a:schemeClr val="tx1"/>
                </a:solidFill>
              </a:rPr>
              <a:t> Семибратово;</a:t>
            </a:r>
          </a:p>
          <a:p>
            <a:pPr algn="l"/>
            <a:r>
              <a:rPr lang="ru-RU" sz="1600" b="1" dirty="0" err="1" smtClean="0">
                <a:solidFill>
                  <a:schemeClr val="tx1"/>
                </a:solidFill>
              </a:rPr>
              <a:t>Изюмова</a:t>
            </a:r>
            <a:r>
              <a:rPr lang="ru-RU" sz="1600" b="1" dirty="0" smtClean="0">
                <a:solidFill>
                  <a:schemeClr val="tx1"/>
                </a:solidFill>
              </a:rPr>
              <a:t> Татьяна Петровна, 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в</a:t>
            </a:r>
            <a:r>
              <a:rPr lang="ru-RU" sz="1600" b="1" dirty="0" smtClean="0">
                <a:solidFill>
                  <a:schemeClr val="tx1"/>
                </a:solidFill>
              </a:rPr>
              <a:t>оспитатель МДОУ № 15 «Алёнушка» ЯМР;</a:t>
            </a:r>
          </a:p>
          <a:p>
            <a:pPr algn="l"/>
            <a:r>
              <a:rPr lang="ru-RU" sz="1600" b="1" dirty="0" err="1" smtClean="0">
                <a:solidFill>
                  <a:schemeClr val="tx1"/>
                </a:solidFill>
              </a:rPr>
              <a:t>Балина</a:t>
            </a:r>
            <a:r>
              <a:rPr lang="ru-RU" sz="1600" b="1" dirty="0" smtClean="0">
                <a:solidFill>
                  <a:schemeClr val="tx1"/>
                </a:solidFill>
              </a:rPr>
              <a:t> Ольга Александровна,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в</a:t>
            </a:r>
            <a:r>
              <a:rPr lang="ru-RU" sz="1600" b="1" dirty="0" smtClean="0">
                <a:solidFill>
                  <a:schemeClr val="tx1"/>
                </a:solidFill>
              </a:rPr>
              <a:t>оспитатель МДОУ д/с № 28  </a:t>
            </a:r>
            <a:r>
              <a:rPr lang="ru-RU" sz="1600" b="1" dirty="0" err="1" smtClean="0">
                <a:solidFill>
                  <a:schemeClr val="tx1"/>
                </a:solidFill>
              </a:rPr>
              <a:t>р.п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Ишня</a:t>
            </a:r>
            <a:r>
              <a:rPr lang="ru-RU" sz="1600" b="1" dirty="0" smtClean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</a:rPr>
              <a:t>Зеленина Елена Владимировна,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</a:rPr>
              <a:t> воспитатель МДОУ д/с № 28  </a:t>
            </a:r>
            <a:r>
              <a:rPr lang="ru-RU" sz="1600" b="1" dirty="0" err="1" smtClean="0">
                <a:solidFill>
                  <a:schemeClr val="tx1"/>
                </a:solidFill>
              </a:rPr>
              <a:t>р.п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Ишня</a:t>
            </a:r>
            <a:r>
              <a:rPr lang="ru-RU" sz="1600" b="1" dirty="0" smtClean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ru-RU" sz="1600" b="1" dirty="0" err="1" smtClean="0">
                <a:solidFill>
                  <a:schemeClr val="tx1"/>
                </a:solidFill>
              </a:rPr>
              <a:t>Чагочкина</a:t>
            </a:r>
            <a:r>
              <a:rPr lang="ru-RU" sz="1600" b="1" dirty="0" smtClean="0">
                <a:solidFill>
                  <a:schemeClr val="tx1"/>
                </a:solidFill>
              </a:rPr>
              <a:t> Елена Викторовна,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в</a:t>
            </a:r>
            <a:r>
              <a:rPr lang="ru-RU" sz="1600" b="1" dirty="0" smtClean="0">
                <a:solidFill>
                  <a:schemeClr val="tx1"/>
                </a:solidFill>
              </a:rPr>
              <a:t>оспитатель МОУ СШ п. Ярославка ЯМР;</a:t>
            </a:r>
          </a:p>
          <a:p>
            <a:pPr algn="l"/>
            <a:r>
              <a:rPr lang="ru-RU" sz="1600" b="1" dirty="0" err="1" smtClean="0">
                <a:solidFill>
                  <a:schemeClr val="tx1"/>
                </a:solidFill>
              </a:rPr>
              <a:t>Носкова</a:t>
            </a:r>
            <a:r>
              <a:rPr lang="ru-RU" sz="1600" b="1" dirty="0" smtClean="0">
                <a:solidFill>
                  <a:schemeClr val="tx1"/>
                </a:solidFill>
              </a:rPr>
              <a:t> Ольга Анатольевна,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в</a:t>
            </a:r>
            <a:r>
              <a:rPr lang="ru-RU" sz="1600" b="1" dirty="0" smtClean="0">
                <a:solidFill>
                  <a:schemeClr val="tx1"/>
                </a:solidFill>
              </a:rPr>
              <a:t>оспитатель МДОУ д/с № 1  </a:t>
            </a:r>
            <a:r>
              <a:rPr lang="ru-RU" sz="1600" b="1" dirty="0" err="1" smtClean="0">
                <a:solidFill>
                  <a:schemeClr val="tx1"/>
                </a:solidFill>
              </a:rPr>
              <a:t>р.п</a:t>
            </a:r>
            <a:r>
              <a:rPr lang="ru-RU" sz="1600" b="1" dirty="0" smtClean="0">
                <a:solidFill>
                  <a:schemeClr val="tx1"/>
                </a:solidFill>
              </a:rPr>
              <a:t> Некрасовское.</a:t>
            </a:r>
          </a:p>
          <a:p>
            <a:pPr algn="r"/>
            <a:endParaRPr lang="ru-RU" sz="1600" b="1" dirty="0" smtClean="0">
              <a:solidFill>
                <a:schemeClr val="tx1"/>
              </a:solidFill>
            </a:endParaRPr>
          </a:p>
          <a:p>
            <a:pPr algn="r"/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46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реализации проекта:</a:t>
            </a:r>
            <a:br>
              <a:rPr lang="ru-RU" dirty="0" smtClean="0"/>
            </a:br>
            <a:r>
              <a:rPr lang="ru-RU" dirty="0" smtClean="0"/>
              <a:t>Подготовительный 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ru-RU" sz="6500" dirty="0" smtClean="0"/>
          </a:p>
          <a:p>
            <a:r>
              <a:rPr lang="ru-RU" sz="5900" b="1" dirty="0" smtClean="0"/>
              <a:t>Постановка цели, задач, </a:t>
            </a:r>
            <a:r>
              <a:rPr lang="ru-RU" sz="5900" b="1" dirty="0"/>
              <a:t>определение актуальности и значимости проекта.</a:t>
            </a:r>
          </a:p>
          <a:p>
            <a:r>
              <a:rPr lang="ru-RU" sz="5900" b="1" dirty="0"/>
              <a:t>Составление  плана работы с детьми в разных видах деятельности </a:t>
            </a:r>
            <a:r>
              <a:rPr lang="ru-RU" sz="5900" b="1" dirty="0" smtClean="0"/>
              <a:t>.</a:t>
            </a:r>
          </a:p>
          <a:p>
            <a:r>
              <a:rPr lang="ru-RU" sz="5900" b="1" dirty="0" smtClean="0"/>
              <a:t>Разработка диагностического инструментария.</a:t>
            </a:r>
          </a:p>
          <a:p>
            <a:pPr marL="0" indent="0">
              <a:buNone/>
            </a:pPr>
            <a:r>
              <a:rPr lang="ru-RU" sz="5900" b="1" dirty="0"/>
              <a:t> </a:t>
            </a:r>
            <a:r>
              <a:rPr lang="ru-RU" sz="5900" b="1" dirty="0" smtClean="0"/>
              <a:t>     Карты детских идей</a:t>
            </a:r>
          </a:p>
          <a:p>
            <a:r>
              <a:rPr lang="ru-RU" sz="5900" b="1" dirty="0" smtClean="0"/>
              <a:t>Создание  мини-лаборатории:  подготовка </a:t>
            </a:r>
            <a:r>
              <a:rPr lang="ru-RU" sz="5900" b="1" dirty="0"/>
              <a:t>оборудования и материалов (песок</a:t>
            </a:r>
            <a:r>
              <a:rPr lang="ru-RU" sz="5900" b="1" dirty="0" smtClean="0"/>
              <a:t>, глина</a:t>
            </a:r>
            <a:r>
              <a:rPr lang="ru-RU" sz="5900" b="1" dirty="0"/>
              <a:t>, почва, </a:t>
            </a:r>
            <a:r>
              <a:rPr lang="ru-RU" sz="5900" b="1" dirty="0" smtClean="0"/>
              <a:t>вода, лупы, стеки, </a:t>
            </a:r>
            <a:r>
              <a:rPr lang="ru-RU" sz="5900" b="1" dirty="0" err="1" smtClean="0"/>
              <a:t>ложечки,спец.одежда</a:t>
            </a:r>
            <a:r>
              <a:rPr lang="ru-RU" sz="5900" b="1" dirty="0" smtClean="0"/>
              <a:t> : нарукавники, фартуки)</a:t>
            </a:r>
            <a:endParaRPr lang="ru-RU" sz="5900" b="1" dirty="0"/>
          </a:p>
          <a:p>
            <a:r>
              <a:rPr lang="ru-RU" sz="5900" b="1" dirty="0" smtClean="0"/>
              <a:t>Подбор наглядного, </a:t>
            </a:r>
            <a:r>
              <a:rPr lang="ru-RU" sz="5900" b="1" dirty="0"/>
              <a:t>литературного и иллюстрированного материала; </a:t>
            </a:r>
            <a:endParaRPr lang="ru-RU" sz="5900" b="1" dirty="0" smtClean="0"/>
          </a:p>
          <a:p>
            <a:r>
              <a:rPr lang="ru-RU" sz="5900" b="1" dirty="0" smtClean="0"/>
              <a:t>Подготовить образцы  </a:t>
            </a:r>
            <a:r>
              <a:rPr lang="ru-RU" sz="5900" b="1" dirty="0"/>
              <a:t>глиняных изделий, </a:t>
            </a:r>
            <a:endParaRPr lang="ru-RU" sz="5900" b="1" dirty="0" smtClean="0"/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8044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Подготовительный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Разработка конспектов занятий</a:t>
            </a:r>
          </a:p>
          <a:p>
            <a:r>
              <a:rPr lang="ru-RU" sz="2800" b="1" dirty="0"/>
              <a:t>Консультация  для родителей: "Лепка из глины как один из способов снятия напряжения у детей дошкольного возраста"</a:t>
            </a:r>
            <a:endParaRPr lang="ru-RU" sz="2800" dirty="0"/>
          </a:p>
          <a:p>
            <a:r>
              <a:rPr lang="ru-RU" sz="2800" b="1" dirty="0" smtClean="0"/>
              <a:t>Обсуждение </a:t>
            </a:r>
            <a:r>
              <a:rPr lang="ru-RU" sz="2800" b="1" dirty="0"/>
              <a:t>с родителями путей реализации данного проекта </a:t>
            </a:r>
            <a:r>
              <a:rPr lang="ru-RU" sz="2800" b="1" dirty="0" smtClean="0"/>
              <a:t>(поиск информации, сбор </a:t>
            </a:r>
            <a:r>
              <a:rPr lang="ru-RU" sz="2800" b="1" dirty="0"/>
              <a:t>образцов изделий из глины)</a:t>
            </a:r>
          </a:p>
          <a:p>
            <a:r>
              <a:rPr lang="ru-RU" sz="2800" b="1" dirty="0" smtClean="0"/>
              <a:t>Привлечь </a:t>
            </a:r>
            <a:r>
              <a:rPr lang="ru-RU" sz="2800" b="1" dirty="0"/>
              <a:t>родителей к изготовлению рабочей одежды (фартук, нарукавники ) для работы с природным </a:t>
            </a:r>
            <a:r>
              <a:rPr lang="ru-RU" sz="2800" b="1" dirty="0" smtClean="0"/>
              <a:t>материалом.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8672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Диагностический инструментарий</a:t>
            </a:r>
            <a:endParaRPr lang="ru-R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252538" y="31781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543340"/>
              </p:ext>
            </p:extLst>
          </p:nvPr>
        </p:nvGraphicFramePr>
        <p:xfrm>
          <a:off x="1115617" y="1692279"/>
          <a:ext cx="6976823" cy="4040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4789">
                  <a:extLst>
                    <a:ext uri="{9D8B030D-6E8A-4147-A177-3AD203B41FA5}">
                      <a16:colId xmlns="" xmlns:a16="http://schemas.microsoft.com/office/drawing/2014/main" val="3256190719"/>
                    </a:ext>
                  </a:extLst>
                </a:gridCol>
                <a:gridCol w="1644789">
                  <a:extLst>
                    <a:ext uri="{9D8B030D-6E8A-4147-A177-3AD203B41FA5}">
                      <a16:colId xmlns="" xmlns:a16="http://schemas.microsoft.com/office/drawing/2014/main" val="2541567477"/>
                    </a:ext>
                  </a:extLst>
                </a:gridCol>
                <a:gridCol w="543019">
                  <a:extLst>
                    <a:ext uri="{9D8B030D-6E8A-4147-A177-3AD203B41FA5}">
                      <a16:colId xmlns="" xmlns:a16="http://schemas.microsoft.com/office/drawing/2014/main" val="1863856499"/>
                    </a:ext>
                  </a:extLst>
                </a:gridCol>
                <a:gridCol w="867698">
                  <a:extLst>
                    <a:ext uri="{9D8B030D-6E8A-4147-A177-3AD203B41FA5}">
                      <a16:colId xmlns="" xmlns:a16="http://schemas.microsoft.com/office/drawing/2014/main" val="371830963"/>
                    </a:ext>
                  </a:extLst>
                </a:gridCol>
                <a:gridCol w="867698">
                  <a:extLst>
                    <a:ext uri="{9D8B030D-6E8A-4147-A177-3AD203B41FA5}">
                      <a16:colId xmlns="" xmlns:a16="http://schemas.microsoft.com/office/drawing/2014/main" val="1981516763"/>
                    </a:ext>
                  </a:extLst>
                </a:gridCol>
                <a:gridCol w="1408830">
                  <a:extLst>
                    <a:ext uri="{9D8B030D-6E8A-4147-A177-3AD203B41FA5}">
                      <a16:colId xmlns="" xmlns:a16="http://schemas.microsoft.com/office/drawing/2014/main" val="220353109"/>
                    </a:ext>
                  </a:extLst>
                </a:gridCol>
              </a:tblGrid>
              <a:tr h="64682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Дети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Знает  что такое </a:t>
                      </a:r>
                      <a:r>
                        <a:rPr lang="ru-RU" sz="1400" dirty="0" smtClean="0">
                          <a:effectLst/>
                        </a:rPr>
                        <a:t>глина, где её  используют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Знает  о свойствах глины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Определяет предметы, сделанные из глины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319174790"/>
                  </a:ext>
                </a:extLst>
              </a:tr>
              <a:tr h="2197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пластичность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хрупкость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водонепроницаемость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70049682"/>
                  </a:ext>
                </a:extLst>
              </a:tr>
              <a:tr h="399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09685951"/>
                  </a:ext>
                </a:extLst>
              </a:tr>
              <a:tr h="399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65693577"/>
                  </a:ext>
                </a:extLst>
              </a:tr>
              <a:tr h="399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95736424"/>
                  </a:ext>
                </a:extLst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8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22114"/>
          </a:xfrm>
        </p:spPr>
        <p:txBody>
          <a:bodyPr/>
          <a:lstStyle/>
          <a:p>
            <a:r>
              <a:rPr lang="ru-RU" dirty="0" smtClean="0"/>
              <a:t>Карта детских идей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521793"/>
              </p:ext>
            </p:extLst>
          </p:nvPr>
        </p:nvGraphicFramePr>
        <p:xfrm>
          <a:off x="323528" y="980728"/>
          <a:ext cx="8229600" cy="6174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86864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Что  знаем?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Что хотим узнать?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Где</a:t>
                      </a:r>
                      <a:r>
                        <a:rPr lang="ru-RU" baseline="0" dirty="0" smtClean="0"/>
                        <a:t> об этом узнаем?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Глина находится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в земле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Можно ли</a:t>
                      </a:r>
                      <a:r>
                        <a:rPr lang="ru-RU" baseline="0" dirty="0" smtClean="0"/>
                        <a:t> найти глину </a:t>
                      </a:r>
                      <a:r>
                        <a:rPr lang="ru-RU" dirty="0" smtClean="0"/>
                        <a:t>в нашей местности?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Рассмотреть</a:t>
                      </a:r>
                      <a:r>
                        <a:rPr lang="ru-RU" baseline="0" dirty="0" smtClean="0"/>
                        <a:t> п</a:t>
                      </a:r>
                      <a:r>
                        <a:rPr lang="ru-RU" dirty="0" smtClean="0"/>
                        <a:t>очвенную карту в Атласе данной местности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Глина бывает мягкой как пластилин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Какими ещё свойствами обладает глина?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Проведение опытов с глиной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Глина коричневого цвета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Какие виды глины встречаются в природе?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Спросить у взрослых, посмотреть в интернете </a:t>
                      </a:r>
                    </a:p>
                    <a:p>
                      <a:r>
                        <a:rPr lang="ru-RU" dirty="0" smtClean="0"/>
                        <a:t>в библиотеке, энциклопедии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Глиняными</a:t>
                      </a:r>
                      <a:r>
                        <a:rPr lang="ru-RU" baseline="0" dirty="0" smtClean="0"/>
                        <a:t> бывают игрушки, посуда.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Где ещё можно использовать глину?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Спросить у взрослых, посмотреть в интернете </a:t>
                      </a:r>
                    </a:p>
                    <a:p>
                      <a:r>
                        <a:rPr lang="ru-RU" dirty="0" smtClean="0"/>
                        <a:t>в энциклопедии 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Чтобы</a:t>
                      </a:r>
                      <a:r>
                        <a:rPr lang="ru-RU" baseline="0" dirty="0" smtClean="0"/>
                        <a:t> слепить игрушку, глину нужно намочить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Что нужно</a:t>
                      </a:r>
                      <a:r>
                        <a:rPr lang="ru-RU" baseline="0" dirty="0" smtClean="0"/>
                        <a:t> знать, чтобы готовое изделие было прочным?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Посмотреть видео</a:t>
                      </a:r>
                      <a:r>
                        <a:rPr lang="ru-RU" baseline="0" dirty="0" smtClean="0"/>
                        <a:t> о б изготовлении глиняных изделий.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79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Основной этап: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Понедельник: (свойства)</a:t>
            </a:r>
          </a:p>
          <a:p>
            <a:pPr marL="0" indent="0">
              <a:buNone/>
            </a:pPr>
            <a:r>
              <a:rPr lang="ru-RU" sz="2400" dirty="0" smtClean="0"/>
              <a:t>1.Вводная беседа: </a:t>
            </a:r>
            <a:r>
              <a:rPr lang="ru-RU" sz="2400" dirty="0" smtClean="0">
                <a:hlinkClick r:id="rId2" action="ppaction://hlinkfile"/>
              </a:rPr>
              <a:t>«Волшебный материал-глина»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2.Экспериментирование с природным материалом (глиной, песком, почвой, водой) с целью изучить их свойства и качества. </a:t>
            </a:r>
            <a:r>
              <a:rPr lang="ru-RU" sz="2400" dirty="0" smtClean="0">
                <a:hlinkClick r:id="rId3" action="ppaction://hlinkfile"/>
              </a:rPr>
              <a:t>ОПЫТЫ С ГЛИНОЙ.</a:t>
            </a:r>
            <a:r>
              <a:rPr lang="en-US" sz="2400" dirty="0" err="1" smtClean="0">
                <a:hlinkClick r:id="rId3" action="ppaction://hlinkfile"/>
              </a:rPr>
              <a:t>docx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Вторник: (поделки)</a:t>
            </a:r>
          </a:p>
          <a:p>
            <a:pPr marL="0" indent="0">
              <a:buNone/>
            </a:pPr>
            <a:r>
              <a:rPr lang="ru-RU" sz="2400" dirty="0" smtClean="0"/>
              <a:t>1.НОД </a:t>
            </a:r>
            <a:r>
              <a:rPr lang="ru-RU" sz="2400" dirty="0" smtClean="0">
                <a:hlinkClick r:id="rId4" action="ppaction://hlinkfile"/>
              </a:rPr>
              <a:t>«В гостях у гончара». </a:t>
            </a:r>
            <a:r>
              <a:rPr lang="ru-RU" sz="2400" dirty="0"/>
              <a:t>(Лепка глиняной </a:t>
            </a:r>
            <a:r>
              <a:rPr lang="ru-RU" sz="2400" dirty="0" smtClean="0"/>
              <a:t>посуды)</a:t>
            </a:r>
          </a:p>
          <a:p>
            <a:pPr marL="0" indent="0">
              <a:buNone/>
            </a:pPr>
            <a:r>
              <a:rPr lang="ru-RU" sz="2400" dirty="0" smtClean="0"/>
              <a:t> 2.Обжиг </a:t>
            </a:r>
            <a:r>
              <a:rPr lang="ru-RU" sz="2400" dirty="0"/>
              <a:t>изделия в печи взрослыми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/>
              <a:t>3</a:t>
            </a:r>
            <a:r>
              <a:rPr lang="ru-RU" sz="2400" dirty="0" smtClean="0"/>
              <a:t>.Чтение сказки «Глиняный парень» </a:t>
            </a:r>
            <a:r>
              <a:rPr lang="ru-RU" sz="2400" dirty="0" smtClean="0">
                <a:hlinkClick r:id="rId5" action="ppaction://hlinkfile"/>
              </a:rPr>
              <a:t>сказка.</a:t>
            </a:r>
            <a:r>
              <a:rPr lang="en-US" sz="2400" dirty="0" err="1" smtClean="0">
                <a:hlinkClick r:id="rId5" action="ppaction://hlinkfile"/>
              </a:rPr>
              <a:t>docx</a:t>
            </a:r>
            <a:endParaRPr lang="ru-RU" sz="2400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188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Основной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Среда</a:t>
            </a:r>
            <a:r>
              <a:rPr lang="ru-RU" sz="2400" dirty="0" smtClean="0"/>
              <a:t>: (строительство)</a:t>
            </a:r>
            <a:endParaRPr lang="ru-RU" sz="2400" dirty="0"/>
          </a:p>
          <a:p>
            <a:pPr marL="457200" indent="-457200">
              <a:buAutoNum type="arabicPeriod"/>
            </a:pPr>
            <a:r>
              <a:rPr lang="ru-RU" sz="2400" dirty="0" smtClean="0"/>
              <a:t>С/р игра «Стройка». </a:t>
            </a:r>
            <a:r>
              <a:rPr lang="ru-RU" sz="2400" dirty="0" smtClean="0">
                <a:hlinkClick r:id="rId2" action="ppaction://hlinkfile"/>
              </a:rPr>
              <a:t>НОД «Такая полезная глина»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2.Дидактические </a:t>
            </a:r>
            <a:r>
              <a:rPr lang="ru-RU" sz="2400" dirty="0"/>
              <a:t>игры </a:t>
            </a:r>
            <a:r>
              <a:rPr lang="ru-RU" sz="2400" dirty="0">
                <a:hlinkClick r:id="rId3" action="ppaction://hlinkfile"/>
              </a:rPr>
              <a:t>дидактические игры.</a:t>
            </a:r>
            <a:r>
              <a:rPr lang="en-US" sz="2400" dirty="0" err="1">
                <a:hlinkClick r:id="rId3" action="ppaction://hlinkfile"/>
              </a:rPr>
              <a:t>docx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Четверг: (роспись)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1.НОД </a:t>
            </a:r>
            <a:r>
              <a:rPr lang="ru-RU" sz="2400" dirty="0"/>
              <a:t>«Роспись глиняного изделия</a:t>
            </a:r>
            <a:r>
              <a:rPr lang="ru-RU" sz="2400" dirty="0" smtClean="0"/>
              <a:t>».</a:t>
            </a:r>
          </a:p>
          <a:p>
            <a:pPr marL="0" indent="0">
              <a:buNone/>
            </a:pPr>
            <a:r>
              <a:rPr lang="ru-RU" sz="2400" dirty="0" smtClean="0"/>
              <a:t>2.С/Р Игра </a:t>
            </a:r>
            <a:r>
              <a:rPr lang="ru-RU" sz="2400" dirty="0"/>
              <a:t>«Больница</a:t>
            </a:r>
            <a:r>
              <a:rPr lang="ru-RU" sz="2400" dirty="0" smtClean="0"/>
              <a:t>»</a:t>
            </a:r>
          </a:p>
          <a:p>
            <a:pPr marL="0" indent="0">
              <a:buNone/>
            </a:pPr>
            <a:r>
              <a:rPr lang="ru-RU" sz="2400" dirty="0" smtClean="0"/>
              <a:t>Пятница: (итог)</a:t>
            </a:r>
          </a:p>
          <a:p>
            <a:pPr marL="0" indent="0">
              <a:buNone/>
            </a:pPr>
            <a:r>
              <a:rPr lang="ru-RU" sz="2400" dirty="0" smtClean="0"/>
              <a:t>1.Загадки о глине </a:t>
            </a:r>
            <a:r>
              <a:rPr lang="ru-RU" sz="2400" dirty="0" smtClean="0">
                <a:hlinkClick r:id="rId4" action="ppaction://hlinkfile"/>
              </a:rPr>
              <a:t>загадки о глине.</a:t>
            </a:r>
            <a:r>
              <a:rPr lang="en-US" sz="2400" dirty="0" err="1" smtClean="0">
                <a:hlinkClick r:id="rId4" action="ppaction://hlinkfile"/>
              </a:rPr>
              <a:t>docx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2. Сочинение сюжета  к мультфильму «Приключения глиняного комочка»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16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Заключительный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r>
              <a:rPr lang="ru-RU" dirty="0" smtClean="0"/>
              <a:t>Выставка детских работ из глины</a:t>
            </a:r>
          </a:p>
          <a:p>
            <a:r>
              <a:rPr lang="ru-RU" dirty="0" smtClean="0"/>
              <a:t>Создание мини-музея глиняных изделий</a:t>
            </a:r>
          </a:p>
          <a:p>
            <a:r>
              <a:rPr lang="ru-RU" dirty="0" smtClean="0"/>
              <a:t>Создание мультфильма «Приключения глиняного комочка» </a:t>
            </a:r>
            <a:r>
              <a:rPr lang="ru-RU" dirty="0" smtClean="0">
                <a:hlinkClick r:id="rId2" action="ppaction://hlinkfile"/>
              </a:rPr>
              <a:t>сказка - мультфильм.</a:t>
            </a:r>
            <a:r>
              <a:rPr lang="en-US" dirty="0" err="1" smtClean="0">
                <a:hlinkClick r:id="rId2" action="ppaction://hlinkfile"/>
              </a:rPr>
              <a:t>docx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97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ППРС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Создание </a:t>
            </a:r>
            <a:r>
              <a:rPr lang="ru-RU" dirty="0" smtClean="0"/>
              <a:t>картотеки(коллекции)различных </a:t>
            </a:r>
            <a:r>
              <a:rPr lang="ru-RU" dirty="0"/>
              <a:t>видов глины.</a:t>
            </a:r>
          </a:p>
          <a:p>
            <a:r>
              <a:rPr lang="ru-RU" dirty="0"/>
              <a:t>Создание </a:t>
            </a:r>
            <a:r>
              <a:rPr lang="ru-RU" dirty="0" smtClean="0"/>
              <a:t>мультфильма «Приключение глиняного </a:t>
            </a:r>
            <a:r>
              <a:rPr lang="ru-RU" dirty="0"/>
              <a:t>комочка»</a:t>
            </a:r>
          </a:p>
          <a:p>
            <a:r>
              <a:rPr lang="ru-RU" dirty="0"/>
              <a:t>Создание картотеки опытов с глиной и песком. </a:t>
            </a:r>
            <a:endParaRPr lang="ru-RU" dirty="0" smtClean="0"/>
          </a:p>
          <a:p>
            <a:r>
              <a:rPr lang="ru-RU" dirty="0" smtClean="0"/>
              <a:t>Создание мини-лаборатории для опытов с природным материалом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61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и продуманность системы оценивания: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Оснащение предметно-пространственной среды</a:t>
            </a:r>
          </a:p>
          <a:p>
            <a:r>
              <a:rPr lang="ru-RU" dirty="0" smtClean="0"/>
              <a:t>Создание доверительных отношений между участниками воспитательного процесса;</a:t>
            </a:r>
          </a:p>
          <a:p>
            <a:r>
              <a:rPr lang="ru-RU" dirty="0" smtClean="0"/>
              <a:t>Учитывать потребности, интересы ребёнка;</a:t>
            </a:r>
          </a:p>
          <a:p>
            <a:r>
              <a:rPr lang="ru-RU" dirty="0" smtClean="0"/>
              <a:t>Использование игровых приёмов, опытнической деятельности, рекомендации родителям;</a:t>
            </a:r>
          </a:p>
          <a:p>
            <a:r>
              <a:rPr lang="ru-RU" dirty="0" smtClean="0"/>
              <a:t>Организация сотрудничества между субъектами воспитательного процесса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/>
              <a:t>(</a:t>
            </a:r>
            <a:r>
              <a:rPr lang="ru-RU" dirty="0" smtClean="0"/>
              <a:t>работа в парах, группами, участие родителей)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</a:p>
          <a:p>
            <a:pPr marL="0" indent="0">
              <a:buNone/>
            </a:pPr>
            <a:r>
              <a:rPr lang="ru-RU" dirty="0" smtClean="0"/>
              <a:t>   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598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ресурсы: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Дыбина</a:t>
            </a:r>
            <a:r>
              <a:rPr lang="ru-RU" dirty="0"/>
              <a:t> О. В. </a:t>
            </a:r>
            <a:r>
              <a:rPr lang="ru-RU" dirty="0" smtClean="0"/>
              <a:t>«Из чего сделаны предметы. Экспериментальная деятельность в ДОУ»</a:t>
            </a:r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smtClean="0"/>
              <a:t>Рыжова Л.А «Методика детского экспериментирования»</a:t>
            </a:r>
          </a:p>
          <a:p>
            <a:r>
              <a:rPr lang="ru-RU" dirty="0" smtClean="0"/>
              <a:t>Лобанова В.А «Лепим из глины»</a:t>
            </a:r>
          </a:p>
          <a:p>
            <a:r>
              <a:rPr lang="ru-RU" dirty="0" smtClean="0"/>
              <a:t>3</a:t>
            </a:r>
            <a:r>
              <a:rPr lang="ru-RU" dirty="0"/>
              <a:t>. Мартынова Е. Н. ,Сучкова Н. М., Организация опытно-экспериментальной </a:t>
            </a:r>
            <a:r>
              <a:rPr lang="ru-RU" dirty="0" err="1" smtClean="0"/>
              <a:t>деят-сти</a:t>
            </a:r>
            <a:r>
              <a:rPr lang="ru-RU" dirty="0" smtClean="0"/>
              <a:t> </a:t>
            </a:r>
            <a:r>
              <a:rPr lang="ru-RU" dirty="0"/>
              <a:t>детей 2 - 7 лет</a:t>
            </a:r>
            <a:r>
              <a:rPr lang="ru-RU" dirty="0" smtClean="0"/>
              <a:t>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9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Актуальность проекта: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 Данный проект является актуальным, так как в старшем дошкольном возрасте происходит развитие познавательной потребности, </a:t>
            </a:r>
            <a:r>
              <a:rPr lang="ru-RU" dirty="0"/>
              <a:t>направленной на </a:t>
            </a:r>
            <a:r>
              <a:rPr lang="ru-RU" i="1" dirty="0"/>
              <a:t>«открытие»</a:t>
            </a:r>
            <a:r>
              <a:rPr lang="ru-RU" dirty="0"/>
              <a:t> нового, которая развивает продуктивные формы мышления.</a:t>
            </a:r>
          </a:p>
          <a:p>
            <a:pPr marL="0" indent="0">
              <a:buNone/>
            </a:pPr>
            <a:r>
              <a:rPr lang="ru-RU" dirty="0" smtClean="0"/>
              <a:t>  Важнейшее </a:t>
            </a:r>
            <a:r>
              <a:rPr lang="ru-RU" dirty="0"/>
              <a:t>значение для развития детей имеет их практическая деятельность, а особый интерес представляет детское экспериментирование с компонентами неживой </a:t>
            </a:r>
            <a:r>
              <a:rPr lang="ru-RU" dirty="0" smtClean="0"/>
              <a:t>природы.</a:t>
            </a:r>
          </a:p>
          <a:p>
            <a:pPr marL="0" indent="0">
              <a:buNone/>
            </a:pPr>
            <a:r>
              <a:rPr lang="ru-RU" dirty="0" smtClean="0"/>
              <a:t> Работа </a:t>
            </a:r>
            <a:r>
              <a:rPr lang="ru-RU" dirty="0"/>
              <a:t>с глиной благотворно действует на нервную систему, расслабляет, снимает </a:t>
            </a:r>
            <a:r>
              <a:rPr lang="ru-RU"/>
              <a:t>нервное </a:t>
            </a:r>
            <a:r>
              <a:rPr lang="ru-RU" smtClean="0"/>
              <a:t>напряжение.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В </a:t>
            </a:r>
            <a:r>
              <a:rPr lang="ru-RU" dirty="0"/>
              <a:t>лепке сочетаются два вида деятельности: умственная и физическая. Для создания поделки надо приложить усилия, выполнить определенные действия, овладеть умениями и практическими навыками, которые пригодятся ребенку в будущем для выполнения разнообразных работ.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64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   </a:t>
            </a:r>
            <a:r>
              <a:rPr lang="ru-RU" dirty="0" smtClean="0"/>
              <a:t> Спасибо за внимание</a:t>
            </a:r>
            <a:r>
              <a:rPr lang="ru-RU" dirty="0"/>
              <a:t>!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                      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4930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80920" cy="144016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12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дошкольного образования: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Содействие и сотрудничество детей и взрослых, признание ребенка полноценным участником образовательного процесса</a:t>
            </a:r>
          </a:p>
          <a:p>
            <a:r>
              <a:rPr lang="ru-RU" dirty="0" smtClean="0"/>
              <a:t>Формирование познавательных интересов и познавательных действий ребенка в различных видах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02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Замысел проекта: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Во что может превратиться глиняный комочек?</a:t>
            </a:r>
          </a:p>
        </p:txBody>
      </p:sp>
    </p:spTree>
    <p:extLst>
      <p:ext uri="{BB962C8B-B14F-4D97-AF65-F5344CB8AC3E}">
        <p14:creationId xmlns:p14="http://schemas.microsoft.com/office/powerpoint/2010/main" val="20154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Формирование </a:t>
            </a:r>
            <a:r>
              <a:rPr lang="ru-RU" dirty="0"/>
              <a:t>у детей </a:t>
            </a:r>
            <a:r>
              <a:rPr lang="ru-RU" dirty="0" smtClean="0"/>
              <a:t>представления о свойствах</a:t>
            </a:r>
            <a:r>
              <a:rPr lang="ru-RU" dirty="0"/>
              <a:t> </a:t>
            </a:r>
            <a:r>
              <a:rPr lang="ru-RU" dirty="0" smtClean="0"/>
              <a:t>природного материала - </a:t>
            </a:r>
            <a:r>
              <a:rPr lang="ru-RU" b="1" dirty="0" smtClean="0"/>
              <a:t>глины</a:t>
            </a:r>
            <a:r>
              <a:rPr lang="ru-RU" dirty="0" smtClean="0"/>
              <a:t> и её применении в быту.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243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Создать условия для развития познавательной активности детей и поддержания интереса к экспериментальной деятельности.</a:t>
            </a:r>
          </a:p>
          <a:p>
            <a:r>
              <a:rPr lang="ru-RU" dirty="0" smtClean="0"/>
              <a:t>Расширить знания детей о таких компонентах </a:t>
            </a:r>
            <a:r>
              <a:rPr lang="ru-RU" dirty="0"/>
              <a:t>неживой природы, как </a:t>
            </a:r>
            <a:r>
              <a:rPr lang="ru-RU" b="1" dirty="0"/>
              <a:t>почва</a:t>
            </a:r>
            <a:r>
              <a:rPr lang="ru-RU" dirty="0" smtClean="0"/>
              <a:t>, </a:t>
            </a:r>
            <a:r>
              <a:rPr lang="ru-RU" b="1" dirty="0" smtClean="0"/>
              <a:t>песок </a:t>
            </a:r>
            <a:r>
              <a:rPr lang="ru-RU" b="1" dirty="0"/>
              <a:t>и глина и их </a:t>
            </a:r>
            <a:r>
              <a:rPr lang="ru-RU" b="1" dirty="0" smtClean="0"/>
              <a:t>свойствами</a:t>
            </a:r>
            <a:r>
              <a:rPr lang="ru-RU" dirty="0" smtClean="0"/>
              <a:t>, </a:t>
            </a:r>
            <a:r>
              <a:rPr lang="ru-RU" dirty="0"/>
              <a:t>чем они похожи и чем </a:t>
            </a:r>
            <a:r>
              <a:rPr lang="ru-RU" dirty="0" smtClean="0"/>
              <a:t>отличаются</a:t>
            </a:r>
            <a:r>
              <a:rPr lang="ru-RU" dirty="0"/>
              <a:t> </a:t>
            </a:r>
            <a:r>
              <a:rPr lang="ru-RU" dirty="0" smtClean="0"/>
              <a:t>( цвет, запах, </a:t>
            </a:r>
            <a:r>
              <a:rPr lang="ru-RU" i="1" dirty="0" smtClean="0"/>
              <a:t>сыпучесть, рыхлость, пластичность, способность пропускать воду)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Дать представление о процессе подготовки глины к лепке.</a:t>
            </a:r>
          </a:p>
          <a:p>
            <a:r>
              <a:rPr lang="ru-RU" dirty="0" smtClean="0"/>
              <a:t>Систематизировать </a:t>
            </a:r>
            <a:r>
              <a:rPr lang="ru-RU" dirty="0"/>
              <a:t>элементарные знания </a:t>
            </a:r>
            <a:r>
              <a:rPr lang="ru-RU" dirty="0" smtClean="0"/>
              <a:t>об </a:t>
            </a:r>
            <a:r>
              <a:rPr lang="ru-RU" b="1" dirty="0" smtClean="0"/>
              <a:t>использовании </a:t>
            </a:r>
            <a:r>
              <a:rPr lang="ru-RU" b="1" dirty="0"/>
              <a:t>человеком </a:t>
            </a:r>
            <a:r>
              <a:rPr lang="ru-RU" b="1" dirty="0" smtClean="0"/>
              <a:t>глины</a:t>
            </a:r>
            <a:r>
              <a:rPr lang="ru-RU" dirty="0" smtClean="0"/>
              <a:t>: </a:t>
            </a:r>
            <a:r>
              <a:rPr lang="ru-RU" i="1" dirty="0" smtClean="0"/>
              <a:t>производство </a:t>
            </a:r>
            <a:r>
              <a:rPr lang="ru-RU" i="1" dirty="0"/>
              <a:t>посуды, игрушек, </a:t>
            </a:r>
            <a:r>
              <a:rPr lang="ru-RU" i="1" dirty="0" smtClean="0"/>
              <a:t>строительство, медицина)</a:t>
            </a:r>
            <a:endParaRPr lang="ru-RU" dirty="0"/>
          </a:p>
          <a:p>
            <a:r>
              <a:rPr lang="ru-RU" dirty="0" smtClean="0"/>
              <a:t>Обогащать словарный запас новыми понятиями: сыпучий</a:t>
            </a:r>
            <a:r>
              <a:rPr lang="ru-RU" dirty="0"/>
              <a:t>, </a:t>
            </a:r>
            <a:r>
              <a:rPr lang="ru-RU" dirty="0" smtClean="0"/>
              <a:t>пластичный, рыхлый</a:t>
            </a:r>
            <a:r>
              <a:rPr lang="ru-RU" dirty="0"/>
              <a:t>, </a:t>
            </a:r>
            <a:r>
              <a:rPr lang="ru-RU" dirty="0" smtClean="0"/>
              <a:t>геолог</a:t>
            </a:r>
            <a:r>
              <a:rPr lang="ru-RU" dirty="0"/>
              <a:t>, </a:t>
            </a:r>
            <a:r>
              <a:rPr lang="ru-RU" dirty="0" smtClean="0"/>
              <a:t>гончар</a:t>
            </a:r>
          </a:p>
          <a:p>
            <a:r>
              <a:rPr lang="ru-RU" dirty="0" smtClean="0"/>
              <a:t>Побуждать желание использовать глину в творческой деятельности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Развивать фантазию, творческое воображение в процессе сочинения сказки</a:t>
            </a: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1788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Дети старшего дошкольного возраста</a:t>
            </a:r>
          </a:p>
          <a:p>
            <a:r>
              <a:rPr lang="ru-RU" dirty="0" smtClean="0"/>
              <a:t>Педагоги</a:t>
            </a:r>
          </a:p>
          <a:p>
            <a:r>
              <a:rPr lang="ru-RU" dirty="0" smtClean="0"/>
              <a:t>Родители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32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Ожидаемые результаты: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Созданы условия для </a:t>
            </a:r>
            <a:r>
              <a:rPr lang="ru-RU" dirty="0"/>
              <a:t>самостоятельной </a:t>
            </a:r>
            <a:r>
              <a:rPr lang="ru-RU" dirty="0" smtClean="0"/>
              <a:t>познавательно-экспериментальной деятельности детей: создана мини-лаборатория для проведения опытов; </a:t>
            </a:r>
          </a:p>
          <a:p>
            <a:r>
              <a:rPr lang="ru-RU" dirty="0" smtClean="0"/>
              <a:t>Дети знают о свойствах глины (пластичность , водонепроницаемость) и называют области её применения; </a:t>
            </a:r>
          </a:p>
          <a:p>
            <a:r>
              <a:rPr lang="ru-RU" dirty="0" smtClean="0"/>
              <a:t>Дети самостоятельно организовывают экспериментальную деятельность и делают выводы;</a:t>
            </a:r>
          </a:p>
          <a:p>
            <a:r>
              <a:rPr lang="ru-RU" dirty="0" smtClean="0"/>
              <a:t>Словарный запас расширился словами: геолог, гончар, гончарный круг, сыпучий, пластичный;</a:t>
            </a:r>
          </a:p>
          <a:p>
            <a:r>
              <a:rPr lang="ru-RU" dirty="0" smtClean="0"/>
              <a:t>Дети используют глину для самостоятельной творческой деятельности.</a:t>
            </a:r>
          </a:p>
          <a:p>
            <a:r>
              <a:rPr lang="ru-RU" dirty="0" smtClean="0"/>
              <a:t>Игровые центры для сюжетно-ролевых игр пополнились новыми атрибутами (посуда из глины для кукольного уголка, игрушечный гончарный круг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02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Тип проекта: познавательный, творческий;</a:t>
            </a:r>
          </a:p>
          <a:p>
            <a:r>
              <a:rPr lang="ru-RU" dirty="0" smtClean="0"/>
              <a:t>Сроки реализации: 1 неделя</a:t>
            </a:r>
          </a:p>
        </p:txBody>
      </p:sp>
    </p:spTree>
    <p:extLst>
      <p:ext uri="{BB962C8B-B14F-4D97-AF65-F5344CB8AC3E}">
        <p14:creationId xmlns:p14="http://schemas.microsoft.com/office/powerpoint/2010/main" val="226717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1244</TotalTime>
  <Words>797</Words>
  <Application>Microsoft Office PowerPoint</Application>
  <PresentationFormat>Экран (4:3)</PresentationFormat>
  <Paragraphs>154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Познавательно- творческий проект:  «Приключения глиняного комочка»</vt:lpstr>
      <vt:lpstr>Актуальность проекта: </vt:lpstr>
      <vt:lpstr>Принципы дошкольного образования: </vt:lpstr>
      <vt:lpstr>Замысел проекта: </vt:lpstr>
      <vt:lpstr>Цель проекта:</vt:lpstr>
      <vt:lpstr>Задачи:</vt:lpstr>
      <vt:lpstr>Участники проекта</vt:lpstr>
      <vt:lpstr>Ожидаемые результаты: </vt:lpstr>
      <vt:lpstr>Презентация PowerPoint</vt:lpstr>
      <vt:lpstr>Этапы реализации проекта: Подготовительный :</vt:lpstr>
      <vt:lpstr>Подготовительный</vt:lpstr>
      <vt:lpstr>Диагностический инструментарий</vt:lpstr>
      <vt:lpstr>Карта детских идей</vt:lpstr>
      <vt:lpstr>Основной этап:</vt:lpstr>
      <vt:lpstr>Основной этап</vt:lpstr>
      <vt:lpstr>Заключительный этап</vt:lpstr>
      <vt:lpstr>ППРС</vt:lpstr>
      <vt:lpstr>Организация и продуманность системы оценивания:</vt:lpstr>
      <vt:lpstr>Информационные ресурсы:</vt:lpstr>
      <vt:lpstr>        Спасибо за внимание! 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Познавательно-исследовательский, творческий проект: «Удивительная глина».</dc:title>
  <dc:creator>Дима</dc:creator>
  <cp:lastModifiedBy>student</cp:lastModifiedBy>
  <cp:revision>74</cp:revision>
  <dcterms:created xsi:type="dcterms:W3CDTF">2018-02-12T10:25:29Z</dcterms:created>
  <dcterms:modified xsi:type="dcterms:W3CDTF">2018-02-16T05:52:27Z</dcterms:modified>
</cp:coreProperties>
</file>